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4.svg" ContentType="image/svg+xml"/>
  <Override PartName="/ppt/media/image76.svg" ContentType="image/svg+xml"/>
  <Override PartName="/ppt/media/image7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10315" r:id="rId19"/>
    <p:sldId id="283" r:id="rId20"/>
    <p:sldId id="10178" r:id="rId21"/>
    <p:sldId id="10168" r:id="rId22"/>
    <p:sldId id="10170" r:id="rId23"/>
    <p:sldId id="391" r:id="rId24"/>
    <p:sldId id="286" r:id="rId25"/>
    <p:sldId id="293" r:id="rId26"/>
    <p:sldId id="289" r:id="rId27"/>
    <p:sldId id="10171" r:id="rId28"/>
    <p:sldId id="9697" r:id="rId29"/>
    <p:sldId id="9698" r:id="rId30"/>
    <p:sldId id="10164" r:id="rId31"/>
    <p:sldId id="10165" r:id="rId32"/>
    <p:sldId id="437" r:id="rId33"/>
    <p:sldId id="9458" r:id="rId34"/>
    <p:sldId id="10312" r:id="rId35"/>
    <p:sldId id="446" r:id="rId36"/>
    <p:sldId id="447"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45</c:v>
                </c:pt>
                <c:pt idx="3">
                  <c:v>48</c:v>
                </c:pt>
                <c:pt idx="4">
                  <c:v>48</c:v>
                </c:pt>
                <c:pt idx="5">
                  <c:v>49</c:v>
                </c:pt>
                <c:pt idx="6">
                  <c:v>48</c:v>
                </c:pt>
                <c:pt idx="7">
                  <c:v>46</c:v>
                </c:pt>
                <c:pt idx="8">
                  <c:v>48</c:v>
                </c:pt>
                <c:pt idx="9">
                  <c:v>46</c:v>
                </c:pt>
                <c:pt idx="10">
                  <c:v>40</c:v>
                </c:pt>
                <c:pt idx="11">
                  <c:v>40</c:v>
                </c:pt>
                <c:pt idx="12">
                  <c:v>40</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28</c:v>
                </c:pt>
                <c:pt idx="2">
                  <c:v>28</c:v>
                </c:pt>
                <c:pt idx="3">
                  <c:v>29</c:v>
                </c:pt>
                <c:pt idx="4">
                  <c:v>28</c:v>
                </c:pt>
                <c:pt idx="5">
                  <c:v>27</c:v>
                </c:pt>
                <c:pt idx="6">
                  <c:v>33</c:v>
                </c:pt>
                <c:pt idx="7">
                  <c:v>35</c:v>
                </c:pt>
                <c:pt idx="8">
                  <c:v>33</c:v>
                </c:pt>
                <c:pt idx="9">
                  <c:v>33</c:v>
                </c:pt>
                <c:pt idx="10">
                  <c:v>29</c:v>
                </c:pt>
                <c:pt idx="11">
                  <c:v>27</c:v>
                </c:pt>
                <c:pt idx="12">
                  <c:v>31</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15</c:v>
                </c:pt>
                <c:pt idx="2">
                  <c:v>16</c:v>
                </c:pt>
                <c:pt idx="3">
                  <c:v>20</c:v>
                </c:pt>
                <c:pt idx="4">
                  <c:v>23</c:v>
                </c:pt>
                <c:pt idx="5">
                  <c:v>15</c:v>
                </c:pt>
                <c:pt idx="6">
                  <c:v>23</c:v>
                </c:pt>
                <c:pt idx="7">
                  <c:v>17</c:v>
                </c:pt>
                <c:pt idx="8">
                  <c:v>17</c:v>
                </c:pt>
                <c:pt idx="9">
                  <c:v>21</c:v>
                </c:pt>
                <c:pt idx="10">
                  <c:v>20</c:v>
                </c:pt>
                <c:pt idx="11">
                  <c:v>19</c:v>
                </c:pt>
                <c:pt idx="12">
                  <c:v>20</c:v>
                </c:pt>
                <c:pt idx="13">
                  <c:v>19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50</c:v>
                </c:pt>
                <c:pt idx="2">
                  <c:v>45</c:v>
                </c:pt>
                <c:pt idx="3">
                  <c:v>44</c:v>
                </c:pt>
                <c:pt idx="4">
                  <c:v>46</c:v>
                </c:pt>
                <c:pt idx="5">
                  <c:v>43</c:v>
                </c:pt>
                <c:pt idx="6">
                  <c:v>42</c:v>
                </c:pt>
                <c:pt idx="7">
                  <c:v>41</c:v>
                </c:pt>
                <c:pt idx="8">
                  <c:v>43</c:v>
                </c:pt>
                <c:pt idx="9">
                  <c:v>42</c:v>
                </c:pt>
                <c:pt idx="10">
                  <c:v>49</c:v>
                </c:pt>
                <c:pt idx="11">
                  <c:v>49</c:v>
                </c:pt>
                <c:pt idx="12">
                  <c:v>47</c:v>
                </c:pt>
                <c:pt idx="13">
                  <c:v>49</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25</c:v>
                </c:pt>
                <c:pt idx="2">
                  <c:v>29</c:v>
                </c:pt>
                <c:pt idx="3">
                  <c:v>31</c:v>
                </c:pt>
                <c:pt idx="4">
                  <c:v>35</c:v>
                </c:pt>
                <c:pt idx="5">
                  <c:v>32</c:v>
                </c:pt>
                <c:pt idx="6">
                  <c:v>32</c:v>
                </c:pt>
                <c:pt idx="7">
                  <c:v>28</c:v>
                </c:pt>
                <c:pt idx="8">
                  <c:v>28</c:v>
                </c:pt>
                <c:pt idx="9">
                  <c:v>31</c:v>
                </c:pt>
                <c:pt idx="10">
                  <c:v>30</c:v>
                </c:pt>
                <c:pt idx="11">
                  <c:v>30</c:v>
                </c:pt>
                <c:pt idx="12">
                  <c:v>27</c:v>
                </c:pt>
                <c:pt idx="13">
                  <c:v>29</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18</c:v>
                </c:pt>
                <c:pt idx="2">
                  <c:v>17</c:v>
                </c:pt>
                <c:pt idx="3">
                  <c:v>17</c:v>
                </c:pt>
                <c:pt idx="4">
                  <c:v>24</c:v>
                </c:pt>
                <c:pt idx="5">
                  <c:v>21</c:v>
                </c:pt>
                <c:pt idx="6">
                  <c:v>18</c:v>
                </c:pt>
                <c:pt idx="7">
                  <c:v>22</c:v>
                </c:pt>
                <c:pt idx="8">
                  <c:v>24</c:v>
                </c:pt>
                <c:pt idx="9">
                  <c:v>18</c:v>
                </c:pt>
                <c:pt idx="10">
                  <c:v>19</c:v>
                </c:pt>
                <c:pt idx="11">
                  <c:v>19</c:v>
                </c:pt>
                <c:pt idx="12">
                  <c:v>15</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45</c:v>
                </c:pt>
                <c:pt idx="2">
                  <c:v>40</c:v>
                </c:pt>
                <c:pt idx="3">
                  <c:v>40</c:v>
                </c:pt>
                <c:pt idx="4">
                  <c:v>49</c:v>
                </c:pt>
                <c:pt idx="5">
                  <c:v>48</c:v>
                </c:pt>
                <c:pt idx="6">
                  <c:v>48</c:v>
                </c:pt>
                <c:pt idx="7">
                  <c:v>46</c:v>
                </c:pt>
                <c:pt idx="8">
                  <c:v>49</c:v>
                </c:pt>
                <c:pt idx="9">
                  <c:v>49</c:v>
                </c:pt>
                <c:pt idx="10">
                  <c:v>41</c:v>
                </c:pt>
                <c:pt idx="11">
                  <c:v>40</c:v>
                </c:pt>
                <c:pt idx="12">
                  <c:v>49</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30</c:v>
                </c:pt>
                <c:pt idx="2">
                  <c:v>30</c:v>
                </c:pt>
                <c:pt idx="3">
                  <c:v>27</c:v>
                </c:pt>
                <c:pt idx="4">
                  <c:v>30</c:v>
                </c:pt>
                <c:pt idx="5">
                  <c:v>32</c:v>
                </c:pt>
                <c:pt idx="6">
                  <c:v>32</c:v>
                </c:pt>
                <c:pt idx="7">
                  <c:v>30</c:v>
                </c:pt>
                <c:pt idx="8">
                  <c:v>34</c:v>
                </c:pt>
                <c:pt idx="9">
                  <c:v>28</c:v>
                </c:pt>
                <c:pt idx="10">
                  <c:v>25</c:v>
                </c:pt>
                <c:pt idx="11">
                  <c:v>25</c:v>
                </c:pt>
                <c:pt idx="12">
                  <c:v>27</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18</c:v>
                </c:pt>
                <c:pt idx="2">
                  <c:v>16</c:v>
                </c:pt>
                <c:pt idx="3">
                  <c:v>20</c:v>
                </c:pt>
                <c:pt idx="4">
                  <c:v>16</c:v>
                </c:pt>
                <c:pt idx="5">
                  <c:v>16</c:v>
                </c:pt>
                <c:pt idx="6">
                  <c:v>23</c:v>
                </c:pt>
                <c:pt idx="7">
                  <c:v>22</c:v>
                </c:pt>
                <c:pt idx="8">
                  <c:v>15</c:v>
                </c:pt>
                <c:pt idx="9">
                  <c:v>24</c:v>
                </c:pt>
                <c:pt idx="10">
                  <c:v>15</c:v>
                </c:pt>
                <c:pt idx="11">
                  <c:v>18</c:v>
                </c:pt>
                <c:pt idx="12">
                  <c:v>23</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8.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 Id="rId4" Type="http://schemas.microsoft.com/office/2007/relationships/hdphoto" Target="../media/hdphoto6.wdp"/><Relationship Id="rId5" Type="http://schemas.openxmlformats.org/officeDocument/2006/relationships/image" Target="../media/image41.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7.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microsoft.com/office/2007/relationships/hdphoto" Target="../media/hdphoto8.wdp"/><Relationship Id="rId4" Type="http://schemas.openxmlformats.org/officeDocument/2006/relationships/image" Target="../media/image49.png"/><Relationship Id="rId5" Type="http://schemas.microsoft.com/office/2007/relationships/hdphoto" Target="../media/hdphoto9.wdp"/><Relationship Id="rId6"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7.png"/><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5.png"/><Relationship Id="rId3" Type="http://schemas.microsoft.com/office/2007/relationships/hdphoto" Target="../media/hdphoto10.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6.png"/><Relationship Id="rId4" Type="http://schemas.microsoft.com/office/2007/relationships/hdphoto" Target="../media/hdphoto1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 Id="rId3" Type="http://schemas.microsoft.com/office/2007/relationships/hdphoto" Target="../media/hdphoto1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9.png"/><Relationship Id="rId6" Type="http://schemas.openxmlformats.org/officeDocument/2006/relationships/image" Target="../media/image60.GIF"/><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microsoft.com/office/2007/relationships/hdphoto" Target="../media/hdphoto14.wdp"/><Relationship Id="rId11" Type="http://schemas.openxmlformats.org/officeDocument/2006/relationships/image" Target="../media/image64.png"/><Relationship Id="rId12" Type="http://schemas.microsoft.com/office/2007/relationships/hdphoto" Target="../media/hdphoto15.wdp"/><Relationship Id="rId13" Type="http://schemas.openxmlformats.org/officeDocument/2006/relationships/image" Target="../media/image65.png"/><Relationship Id="rId14" Type="http://schemas.microsoft.com/office/2007/relationships/hdphoto" Target="../media/hdphoto16.wdp"/><Relationship Id="rId15" Type="http://schemas.openxmlformats.org/officeDocument/2006/relationships/image" Target="../media/image66.png"/><Relationship Id="rId16"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70.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1.png"/><Relationship Id="rId7" Type="http://schemas.openxmlformats.org/officeDocument/2006/relationships/hyperlink" Target="https://www.facebook.com/STI4SDG/" TargetMode="External"/><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svg"/><Relationship Id="rId11" Type="http://schemas.openxmlformats.org/officeDocument/2006/relationships/image" Target="../media/image75.png"/><Relationship Id="rId12" Type="http://schemas.openxmlformats.org/officeDocument/2006/relationships/image" Target="../media/image76.svg"/><Relationship Id="rId13" Type="http://schemas.openxmlformats.org/officeDocument/2006/relationships/image" Target="../media/image77.png"/><Relationship Id="rId14" Type="http://schemas.openxmlformats.org/officeDocument/2006/relationships/image" Target="../media/image7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driven by a surge in demand for fuel-efficient and emission-free vehicles, advances in artificial intelligence, and growing support from government bodies. Market leaders like Waymo, Tesla, and Uber are pushing boundaries to achieve autonomous transportation. However, safety concerns, regulatory issues, and high costs of Lidar systems pose challenges. Nevertheless, trends such as innovative sensor fusion systems, wireless communication technologies, and the integration of IoT offer new growth avenues. In the future, the market is expected to witness significant changes, characterized by the rise of autonomous ride-sharing services and increased public acceptance of driverless taxis.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Autonomous Vehicle Technology: The Global Robotaxi Market's growth is largely attributed to rapid advancements in autonomous vehicle technologies. Enhanced computer vision, radar, lidar, and other sensor technologies have significantly improved the safety and efficiency of self-driving vehicles, making them more suitable for taxi services. Innovations in AI and Machine Learning have also played a pivotal role in facilitating the recognition of traffic signs and navigation, boosting the market growth.
Increased Investments and Supportive Government Regulations: The booming Robotaxi Market has attracted heavy investments from tech giants and automakers like Tesla, Alphabet, Uber, and Lyft. These firms are partnering with traditional automakers to develop and launch Robotaxi services on a commercial scale. Further, certain governments, notably Singapore, United States, and China, have implemented supportive regulations regarding the testing and use of self-driving cars. These factors have fostered a favorable environment for the Robotaxi market to thrive, thus catalyzing its expansion.</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grpSp>
        <p:nvGrpSpPr>
          <p:cNvPr id="14" name="Group 13">
            <a:extLst>
              <a:ext uri="{FF2B5EF4-FFF2-40B4-BE49-F238E27FC236}">
                <a16:creationId xmlns:a16="http://schemas.microsoft.com/office/drawing/2014/main" id="{E59A4FE3-96DE-4146-A8E6-25AB77A054EE}"/>
              </a:ext>
            </a:extLst>
          </p:cNvPr>
          <p:cNvGrpSpPr/>
          <p:nvPr/>
        </p:nvGrpSpPr>
        <p:grpSpPr>
          <a:xfrm>
            <a:off x="463284" y="1800922"/>
            <a:ext cx="5356491" cy="2351978"/>
            <a:chOff x="463284" y="1800922"/>
            <a:chExt cx="5632716" cy="2473146"/>
          </a:xfrm>
        </p:grpSpPr>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632716" cy="2473146"/>
            </a:xfrm>
            <a:prstGeom prst="rect">
              <a:avLst/>
            </a:prstGeom>
          </p:spPr>
        </p:pic>
        <p:sp>
          <p:nvSpPr>
            <p:cNvPr id="16" name="TextBox 15">
              <a:extLst>
                <a:ext uri="{FF2B5EF4-FFF2-40B4-BE49-F238E27FC236}">
                  <a16:creationId xmlns:a16="http://schemas.microsoft.com/office/drawing/2014/main" id="{CA7D32EB-03D3-4FA8-AC03-5D517BE296E5}"/>
                </a:ext>
              </a:extLst>
            </p:cNvPr>
            <p:cNvSpPr txBox="1"/>
            <p:nvPr/>
          </p:nvSpPr>
          <p:spPr>
            <a:xfrm>
              <a:off x="2120254" y="3141316"/>
              <a:ext cx="1453421" cy="294910"/>
            </a:xfrm>
            <a:prstGeom prst="rect">
              <a:avLst/>
            </a:prstGeom>
            <a:noFill/>
          </p:spPr>
          <p:txBody>
            <a:bodyPr wrap="square" anchor="ctr">
              <a:spAutoFit/>
            </a:bodyPr>
            <a:lstStyle/>
            <a:p>
              <a:pPr algn="ctr">
                <a:lnSpc>
                  <a:spcPct val="150000"/>
                </a:lnSpc>
              </a:pPr>
              <a:r>
                <a:rPr lang="en-US" sz="900" b="1" i="0" u="none" strike="noStrike" baseline="0" dirty="0">
                  <a:solidFill>
                    <a:schemeClr val="bg1"/>
                  </a:solidFill>
                </a:rPr>
                <a:t>{{amount_1}}</a:t>
              </a:r>
              <a:endParaRPr lang="en-US" sz="900" b="1" dirty="0">
                <a:solidFill>
                  <a:schemeClr val="bg1"/>
                </a:solidFill>
              </a:endParaRPr>
            </a:p>
          </p:txBody>
        </p:sp>
      </p:grpSp>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Tree>
    <p:extLst>
      <p:ext uri="{BB962C8B-B14F-4D97-AF65-F5344CB8AC3E}">
        <p14:creationId xmlns:p14="http://schemas.microsoft.com/office/powerpoint/2010/main" val="148515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Regulations and legislation are one of the major challenges in the global robotaxi market. Governments worldwide set forth laws and regulations that govern the operation of autonomous vehicles or robotaxis on public roads. These regulations determine how they must function and the safety procedures they must adhere to. Every country has a unique set of rules and laws, making it challenging for the manufacturers to design a universal robotaxi model that complies with all the different rules of each country. Moreover, there are still some countries that haven't yet formulated specific laws or regulations for autonomous vehicles, thus creating an uncertain legal environment.
An example of this is the varying legislation on self-driving tests in different states in the United States. States like Texas and Arizona allow companies to test autonomous vehicles without a human safety driver, while others like California, require a safety driver to be in the vehicle at all times. This variability slows down the development and deployment of robotaxis. Constant changes in regulations can also occur due to concerns over safety, privacy, and liability, leading to unpredictability. Furthermore, addressing these regulations can be costly and tie up resources for companies which can have an impact on the speed of deployment.
In addition, these regulations often come with high safety standards. Robotaxi operators are required to demonstrate that their vehicles can operate safely under a variety of challenging conditions, which can be a costly and time-consuming process. For instance, in Europe, vehicle manufacturers must comply with the EU's New Approach Directives, which cover vehicle safety, environmental impact, and the use of technical devices in vehicles. Similarly, in China, self-driving vehicles must pass a complex road test for safety that includes more than 100 different scenarios. This challenge can further delay the launch of robotaxis on a global scale.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Legislative Constraints on Robotaxis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graphicFrame>
        <p:nvGraphicFramePr>
          <p:cNvPr id="12" name="Table 11"/>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3" name="Chart 12"/>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7"/>
          </a:graphicData>
        </a:graphic>
      </p:graphicFrame>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7" name="Table 6"/>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8" name="Chart 7"/>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{{type_1}}, Historic Year 2019-2023 and Forecast to 2032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381.6</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graphicFrame>
        <p:nvGraphicFramePr>
          <p:cNvPr id="9" name="Chart 8"/>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13884</TotalTime>
  <Words>2483</Words>
  <Application>Microsoft Office PowerPoint</Application>
  <PresentationFormat>Widescreen</PresentationFormat>
  <Paragraphs>514</Paragraphs>
  <Slides>42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42</vt:i4>
      </vt:variant>
    </vt:vector>
  </HeadingPairs>
  <TitlesOfParts>
    <vt:vector size="56"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96</cp:revision>
  <dcterms:created xsi:type="dcterms:W3CDTF">2024-08-12T13:13:25Z</dcterms:created>
  <dcterms:modified xsi:type="dcterms:W3CDTF">2025-09-16T08:28:20Z</dcterms:modified>
</cp:coreProperties>
</file>